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4" r:id="rId3"/>
    <p:sldId id="280" r:id="rId4"/>
    <p:sldId id="266" r:id="rId5"/>
    <p:sldId id="267" r:id="rId6"/>
    <p:sldId id="268" r:id="rId7"/>
    <p:sldId id="270" r:id="rId8"/>
    <p:sldId id="265" r:id="rId9"/>
    <p:sldId id="260" r:id="rId10"/>
    <p:sldId id="261" r:id="rId11"/>
    <p:sldId id="262" r:id="rId12"/>
    <p:sldId id="274" r:id="rId13"/>
    <p:sldId id="271" r:id="rId14"/>
    <p:sldId id="272" r:id="rId15"/>
    <p:sldId id="276" r:id="rId16"/>
    <p:sldId id="279" r:id="rId17"/>
    <p:sldId id="27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4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09707-73AF-E9EB-2A43-A1CCFCCCE0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F2FE7D9-382F-8966-56D6-954B6ED3B3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079FD8-4034-E339-CF86-07E452F2577B}"/>
              </a:ext>
            </a:extLst>
          </p:cNvPr>
          <p:cNvSpPr>
            <a:spLocks noGrp="1"/>
          </p:cNvSpPr>
          <p:nvPr>
            <p:ph type="dt" sz="half" idx="10"/>
          </p:nvPr>
        </p:nvSpPr>
        <p:spPr/>
        <p:txBody>
          <a:bodyPr/>
          <a:lstStyle/>
          <a:p>
            <a:fld id="{DA611A3C-81D9-CB43-A131-BE993872DAA2}" type="datetimeFigureOut">
              <a:rPr lang="en-US" smtClean="0"/>
              <a:t>8/20/2026</a:t>
            </a:fld>
            <a:endParaRPr lang="en-US"/>
          </a:p>
        </p:txBody>
      </p:sp>
      <p:sp>
        <p:nvSpPr>
          <p:cNvPr id="5" name="Footer Placeholder 4">
            <a:extLst>
              <a:ext uri="{FF2B5EF4-FFF2-40B4-BE49-F238E27FC236}">
                <a16:creationId xmlns:a16="http://schemas.microsoft.com/office/drawing/2014/main" id="{23141AD3-932C-E16D-B85F-95833A13A0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5CE69-FE6B-7657-32EB-79A13EE484EB}"/>
              </a:ext>
            </a:extLst>
          </p:cNvPr>
          <p:cNvSpPr>
            <a:spLocks noGrp="1"/>
          </p:cNvSpPr>
          <p:nvPr>
            <p:ph type="sldNum" sz="quarter" idx="12"/>
          </p:nvPr>
        </p:nvSpPr>
        <p:spPr/>
        <p:txBody>
          <a:bodyPr/>
          <a:lstStyle/>
          <a:p>
            <a:fld id="{16950BB3-D3D5-4F45-9AB1-D8C84CBAF527}" type="slidenum">
              <a:rPr lang="en-US" smtClean="0"/>
              <a:t>‹#›</a:t>
            </a:fld>
            <a:endParaRPr lang="en-US"/>
          </a:p>
        </p:txBody>
      </p:sp>
    </p:spTree>
    <p:extLst>
      <p:ext uri="{BB962C8B-B14F-4D97-AF65-F5344CB8AC3E}">
        <p14:creationId xmlns:p14="http://schemas.microsoft.com/office/powerpoint/2010/main" val="1141416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D990F-EE09-4C8D-9A0F-744F8573E47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D4559E8-9EB0-D06A-86BF-2AB1E79B09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C2111C-81E5-EDC9-8C37-A8D49C40E740}"/>
              </a:ext>
            </a:extLst>
          </p:cNvPr>
          <p:cNvSpPr>
            <a:spLocks noGrp="1"/>
          </p:cNvSpPr>
          <p:nvPr>
            <p:ph type="dt" sz="half" idx="10"/>
          </p:nvPr>
        </p:nvSpPr>
        <p:spPr/>
        <p:txBody>
          <a:bodyPr/>
          <a:lstStyle/>
          <a:p>
            <a:fld id="{DA611A3C-81D9-CB43-A131-BE993872DAA2}" type="datetimeFigureOut">
              <a:rPr lang="en-US" smtClean="0"/>
              <a:t>8/20/2026</a:t>
            </a:fld>
            <a:endParaRPr lang="en-US"/>
          </a:p>
        </p:txBody>
      </p:sp>
      <p:sp>
        <p:nvSpPr>
          <p:cNvPr id="5" name="Footer Placeholder 4">
            <a:extLst>
              <a:ext uri="{FF2B5EF4-FFF2-40B4-BE49-F238E27FC236}">
                <a16:creationId xmlns:a16="http://schemas.microsoft.com/office/drawing/2014/main" id="{9CA99F58-AEE0-00CC-1D82-85C4681689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C73DEF-203B-4EA8-EB8D-124E4E94CB4F}"/>
              </a:ext>
            </a:extLst>
          </p:cNvPr>
          <p:cNvSpPr>
            <a:spLocks noGrp="1"/>
          </p:cNvSpPr>
          <p:nvPr>
            <p:ph type="sldNum" sz="quarter" idx="12"/>
          </p:nvPr>
        </p:nvSpPr>
        <p:spPr/>
        <p:txBody>
          <a:bodyPr/>
          <a:lstStyle/>
          <a:p>
            <a:fld id="{16950BB3-D3D5-4F45-9AB1-D8C84CBAF527}" type="slidenum">
              <a:rPr lang="en-US" smtClean="0"/>
              <a:t>‹#›</a:t>
            </a:fld>
            <a:endParaRPr lang="en-US"/>
          </a:p>
        </p:txBody>
      </p:sp>
    </p:spTree>
    <p:extLst>
      <p:ext uri="{BB962C8B-B14F-4D97-AF65-F5344CB8AC3E}">
        <p14:creationId xmlns:p14="http://schemas.microsoft.com/office/powerpoint/2010/main" val="3907101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435807-6957-A400-66A7-4B7999B331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BB7AF0-05AD-E75B-CC1B-97EAC83EDE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ECFB14-A63D-3564-EEDC-1638685580DF}"/>
              </a:ext>
            </a:extLst>
          </p:cNvPr>
          <p:cNvSpPr>
            <a:spLocks noGrp="1"/>
          </p:cNvSpPr>
          <p:nvPr>
            <p:ph type="dt" sz="half" idx="10"/>
          </p:nvPr>
        </p:nvSpPr>
        <p:spPr/>
        <p:txBody>
          <a:bodyPr/>
          <a:lstStyle/>
          <a:p>
            <a:fld id="{DA611A3C-81D9-CB43-A131-BE993872DAA2}" type="datetimeFigureOut">
              <a:rPr lang="en-US" smtClean="0"/>
              <a:t>8/20/2026</a:t>
            </a:fld>
            <a:endParaRPr lang="en-US"/>
          </a:p>
        </p:txBody>
      </p:sp>
      <p:sp>
        <p:nvSpPr>
          <p:cNvPr id="5" name="Footer Placeholder 4">
            <a:extLst>
              <a:ext uri="{FF2B5EF4-FFF2-40B4-BE49-F238E27FC236}">
                <a16:creationId xmlns:a16="http://schemas.microsoft.com/office/drawing/2014/main" id="{4A03E893-0648-3B98-296C-F1F89F5B73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DB9A6B-97DB-F31C-494F-DC377F7FA6DD}"/>
              </a:ext>
            </a:extLst>
          </p:cNvPr>
          <p:cNvSpPr>
            <a:spLocks noGrp="1"/>
          </p:cNvSpPr>
          <p:nvPr>
            <p:ph type="sldNum" sz="quarter" idx="12"/>
          </p:nvPr>
        </p:nvSpPr>
        <p:spPr/>
        <p:txBody>
          <a:bodyPr/>
          <a:lstStyle/>
          <a:p>
            <a:fld id="{16950BB3-D3D5-4F45-9AB1-D8C84CBAF527}" type="slidenum">
              <a:rPr lang="en-US" smtClean="0"/>
              <a:t>‹#›</a:t>
            </a:fld>
            <a:endParaRPr lang="en-US"/>
          </a:p>
        </p:txBody>
      </p:sp>
    </p:spTree>
    <p:extLst>
      <p:ext uri="{BB962C8B-B14F-4D97-AF65-F5344CB8AC3E}">
        <p14:creationId xmlns:p14="http://schemas.microsoft.com/office/powerpoint/2010/main" val="47861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B54C0-443E-367E-2DEC-B33D8EF067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52EE9F-62F3-7333-E036-701756A320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03D4B7-9398-31A9-6C3E-3A6C8A8641CE}"/>
              </a:ext>
            </a:extLst>
          </p:cNvPr>
          <p:cNvSpPr>
            <a:spLocks noGrp="1"/>
          </p:cNvSpPr>
          <p:nvPr>
            <p:ph type="dt" sz="half" idx="10"/>
          </p:nvPr>
        </p:nvSpPr>
        <p:spPr/>
        <p:txBody>
          <a:bodyPr/>
          <a:lstStyle/>
          <a:p>
            <a:fld id="{DA611A3C-81D9-CB43-A131-BE993872DAA2}" type="datetimeFigureOut">
              <a:rPr lang="en-US" smtClean="0"/>
              <a:t>8/20/2026</a:t>
            </a:fld>
            <a:endParaRPr lang="en-US"/>
          </a:p>
        </p:txBody>
      </p:sp>
      <p:sp>
        <p:nvSpPr>
          <p:cNvPr id="5" name="Footer Placeholder 4">
            <a:extLst>
              <a:ext uri="{FF2B5EF4-FFF2-40B4-BE49-F238E27FC236}">
                <a16:creationId xmlns:a16="http://schemas.microsoft.com/office/drawing/2014/main" id="{F737F096-17B7-B57F-F510-93D004F7B8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655950-340E-35B6-E1DC-FF6F2870524F}"/>
              </a:ext>
            </a:extLst>
          </p:cNvPr>
          <p:cNvSpPr>
            <a:spLocks noGrp="1"/>
          </p:cNvSpPr>
          <p:nvPr>
            <p:ph type="sldNum" sz="quarter" idx="12"/>
          </p:nvPr>
        </p:nvSpPr>
        <p:spPr/>
        <p:txBody>
          <a:bodyPr/>
          <a:lstStyle/>
          <a:p>
            <a:fld id="{16950BB3-D3D5-4F45-9AB1-D8C84CBAF527}" type="slidenum">
              <a:rPr lang="en-US" smtClean="0"/>
              <a:t>‹#›</a:t>
            </a:fld>
            <a:endParaRPr lang="en-US"/>
          </a:p>
        </p:txBody>
      </p:sp>
    </p:spTree>
    <p:extLst>
      <p:ext uri="{BB962C8B-B14F-4D97-AF65-F5344CB8AC3E}">
        <p14:creationId xmlns:p14="http://schemas.microsoft.com/office/powerpoint/2010/main" val="8653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7981A-DA97-1EFB-B89C-233A3DD150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563D955-E4FB-F06F-A707-E71597F0350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90C16A-FB2E-1C27-A5C2-CC65D5D1A48C}"/>
              </a:ext>
            </a:extLst>
          </p:cNvPr>
          <p:cNvSpPr>
            <a:spLocks noGrp="1"/>
          </p:cNvSpPr>
          <p:nvPr>
            <p:ph type="dt" sz="half" idx="10"/>
          </p:nvPr>
        </p:nvSpPr>
        <p:spPr/>
        <p:txBody>
          <a:bodyPr/>
          <a:lstStyle/>
          <a:p>
            <a:fld id="{DA611A3C-81D9-CB43-A131-BE993872DAA2}" type="datetimeFigureOut">
              <a:rPr lang="en-US" smtClean="0"/>
              <a:t>8/20/2026</a:t>
            </a:fld>
            <a:endParaRPr lang="en-US"/>
          </a:p>
        </p:txBody>
      </p:sp>
      <p:sp>
        <p:nvSpPr>
          <p:cNvPr id="5" name="Footer Placeholder 4">
            <a:extLst>
              <a:ext uri="{FF2B5EF4-FFF2-40B4-BE49-F238E27FC236}">
                <a16:creationId xmlns:a16="http://schemas.microsoft.com/office/drawing/2014/main" id="{301B8D82-EA98-7AEA-5864-A56E3C252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94FCED-7893-D24D-0D97-2E27CC6C9878}"/>
              </a:ext>
            </a:extLst>
          </p:cNvPr>
          <p:cNvSpPr>
            <a:spLocks noGrp="1"/>
          </p:cNvSpPr>
          <p:nvPr>
            <p:ph type="sldNum" sz="quarter" idx="12"/>
          </p:nvPr>
        </p:nvSpPr>
        <p:spPr/>
        <p:txBody>
          <a:bodyPr/>
          <a:lstStyle/>
          <a:p>
            <a:fld id="{16950BB3-D3D5-4F45-9AB1-D8C84CBAF527}" type="slidenum">
              <a:rPr lang="en-US" smtClean="0"/>
              <a:t>‹#›</a:t>
            </a:fld>
            <a:endParaRPr lang="en-US"/>
          </a:p>
        </p:txBody>
      </p:sp>
    </p:spTree>
    <p:extLst>
      <p:ext uri="{BB962C8B-B14F-4D97-AF65-F5344CB8AC3E}">
        <p14:creationId xmlns:p14="http://schemas.microsoft.com/office/powerpoint/2010/main" val="2027620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A0ADC-D560-44A0-01FA-513D59C0EC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3DFA6B-9AAE-6B72-7A8C-F945B68CC1F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02F8DB-51F0-DCE6-F344-D8DFF62BEB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9D3B08B-1994-D447-5A31-DB0EE57331C3}"/>
              </a:ext>
            </a:extLst>
          </p:cNvPr>
          <p:cNvSpPr>
            <a:spLocks noGrp="1"/>
          </p:cNvSpPr>
          <p:nvPr>
            <p:ph type="dt" sz="half" idx="10"/>
          </p:nvPr>
        </p:nvSpPr>
        <p:spPr/>
        <p:txBody>
          <a:bodyPr/>
          <a:lstStyle/>
          <a:p>
            <a:fld id="{DA611A3C-81D9-CB43-A131-BE993872DAA2}" type="datetimeFigureOut">
              <a:rPr lang="en-US" smtClean="0"/>
              <a:t>8/20/2026</a:t>
            </a:fld>
            <a:endParaRPr lang="en-US"/>
          </a:p>
        </p:txBody>
      </p:sp>
      <p:sp>
        <p:nvSpPr>
          <p:cNvPr id="6" name="Footer Placeholder 5">
            <a:extLst>
              <a:ext uri="{FF2B5EF4-FFF2-40B4-BE49-F238E27FC236}">
                <a16:creationId xmlns:a16="http://schemas.microsoft.com/office/drawing/2014/main" id="{481E20D6-5BC8-01D0-215F-1441A7E5F0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A07B38-B546-31EA-912D-B00E032674E6}"/>
              </a:ext>
            </a:extLst>
          </p:cNvPr>
          <p:cNvSpPr>
            <a:spLocks noGrp="1"/>
          </p:cNvSpPr>
          <p:nvPr>
            <p:ph type="sldNum" sz="quarter" idx="12"/>
          </p:nvPr>
        </p:nvSpPr>
        <p:spPr/>
        <p:txBody>
          <a:bodyPr/>
          <a:lstStyle/>
          <a:p>
            <a:fld id="{16950BB3-D3D5-4F45-9AB1-D8C84CBAF527}" type="slidenum">
              <a:rPr lang="en-US" smtClean="0"/>
              <a:t>‹#›</a:t>
            </a:fld>
            <a:endParaRPr lang="en-US"/>
          </a:p>
        </p:txBody>
      </p:sp>
    </p:spTree>
    <p:extLst>
      <p:ext uri="{BB962C8B-B14F-4D97-AF65-F5344CB8AC3E}">
        <p14:creationId xmlns:p14="http://schemas.microsoft.com/office/powerpoint/2010/main" val="1143028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36461-005C-2DD7-ACAF-D68F308ACD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3AF573-7CF1-7260-5896-0061F71894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24CC7E-365A-421C-7DD8-5C0524A42B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6974B7-4151-AA48-7C6B-840F93BF12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A9A898-CF9E-9654-31F6-C189D41A1C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69623D-B1C3-461A-7B2D-A21E0C432383}"/>
              </a:ext>
            </a:extLst>
          </p:cNvPr>
          <p:cNvSpPr>
            <a:spLocks noGrp="1"/>
          </p:cNvSpPr>
          <p:nvPr>
            <p:ph type="dt" sz="half" idx="10"/>
          </p:nvPr>
        </p:nvSpPr>
        <p:spPr/>
        <p:txBody>
          <a:bodyPr/>
          <a:lstStyle/>
          <a:p>
            <a:fld id="{DA611A3C-81D9-CB43-A131-BE993872DAA2}" type="datetimeFigureOut">
              <a:rPr lang="en-US" smtClean="0"/>
              <a:t>8/20/2026</a:t>
            </a:fld>
            <a:endParaRPr lang="en-US"/>
          </a:p>
        </p:txBody>
      </p:sp>
      <p:sp>
        <p:nvSpPr>
          <p:cNvPr id="8" name="Footer Placeholder 7">
            <a:extLst>
              <a:ext uri="{FF2B5EF4-FFF2-40B4-BE49-F238E27FC236}">
                <a16:creationId xmlns:a16="http://schemas.microsoft.com/office/drawing/2014/main" id="{F33FF0EE-3596-FC5A-5C43-E3769CB665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28FCA85-1EF6-5716-CADD-487C5A601696}"/>
              </a:ext>
            </a:extLst>
          </p:cNvPr>
          <p:cNvSpPr>
            <a:spLocks noGrp="1"/>
          </p:cNvSpPr>
          <p:nvPr>
            <p:ph type="sldNum" sz="quarter" idx="12"/>
          </p:nvPr>
        </p:nvSpPr>
        <p:spPr/>
        <p:txBody>
          <a:bodyPr/>
          <a:lstStyle/>
          <a:p>
            <a:fld id="{16950BB3-D3D5-4F45-9AB1-D8C84CBAF527}" type="slidenum">
              <a:rPr lang="en-US" smtClean="0"/>
              <a:t>‹#›</a:t>
            </a:fld>
            <a:endParaRPr lang="en-US"/>
          </a:p>
        </p:txBody>
      </p:sp>
    </p:spTree>
    <p:extLst>
      <p:ext uri="{BB962C8B-B14F-4D97-AF65-F5344CB8AC3E}">
        <p14:creationId xmlns:p14="http://schemas.microsoft.com/office/powerpoint/2010/main" val="4176002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C947-EA9D-5B74-A110-2FB51641955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26404DE-324E-96BB-CE58-374B63DF6AE0}"/>
              </a:ext>
            </a:extLst>
          </p:cNvPr>
          <p:cNvSpPr>
            <a:spLocks noGrp="1"/>
          </p:cNvSpPr>
          <p:nvPr>
            <p:ph type="dt" sz="half" idx="10"/>
          </p:nvPr>
        </p:nvSpPr>
        <p:spPr/>
        <p:txBody>
          <a:bodyPr/>
          <a:lstStyle/>
          <a:p>
            <a:fld id="{DA611A3C-81D9-CB43-A131-BE993872DAA2}" type="datetimeFigureOut">
              <a:rPr lang="en-US" smtClean="0"/>
              <a:t>8/20/2026</a:t>
            </a:fld>
            <a:endParaRPr lang="en-US"/>
          </a:p>
        </p:txBody>
      </p:sp>
      <p:sp>
        <p:nvSpPr>
          <p:cNvPr id="4" name="Footer Placeholder 3">
            <a:extLst>
              <a:ext uri="{FF2B5EF4-FFF2-40B4-BE49-F238E27FC236}">
                <a16:creationId xmlns:a16="http://schemas.microsoft.com/office/drawing/2014/main" id="{87A29053-634C-D2DF-0D43-3587BBF69E2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AD9EDC-5108-8049-29FE-1D2B283255B6}"/>
              </a:ext>
            </a:extLst>
          </p:cNvPr>
          <p:cNvSpPr>
            <a:spLocks noGrp="1"/>
          </p:cNvSpPr>
          <p:nvPr>
            <p:ph type="sldNum" sz="quarter" idx="12"/>
          </p:nvPr>
        </p:nvSpPr>
        <p:spPr/>
        <p:txBody>
          <a:bodyPr/>
          <a:lstStyle/>
          <a:p>
            <a:fld id="{16950BB3-D3D5-4F45-9AB1-D8C84CBAF527}" type="slidenum">
              <a:rPr lang="en-US" smtClean="0"/>
              <a:t>‹#›</a:t>
            </a:fld>
            <a:endParaRPr lang="en-US"/>
          </a:p>
        </p:txBody>
      </p:sp>
    </p:spTree>
    <p:extLst>
      <p:ext uri="{BB962C8B-B14F-4D97-AF65-F5344CB8AC3E}">
        <p14:creationId xmlns:p14="http://schemas.microsoft.com/office/powerpoint/2010/main" val="2660107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1E7E53-D71A-19C9-6079-DF39ED99C6B8}"/>
              </a:ext>
            </a:extLst>
          </p:cNvPr>
          <p:cNvSpPr>
            <a:spLocks noGrp="1"/>
          </p:cNvSpPr>
          <p:nvPr>
            <p:ph type="dt" sz="half" idx="10"/>
          </p:nvPr>
        </p:nvSpPr>
        <p:spPr/>
        <p:txBody>
          <a:bodyPr/>
          <a:lstStyle/>
          <a:p>
            <a:fld id="{DA611A3C-81D9-CB43-A131-BE993872DAA2}" type="datetimeFigureOut">
              <a:rPr lang="en-US" smtClean="0"/>
              <a:t>8/20/2026</a:t>
            </a:fld>
            <a:endParaRPr lang="en-US"/>
          </a:p>
        </p:txBody>
      </p:sp>
      <p:sp>
        <p:nvSpPr>
          <p:cNvPr id="3" name="Footer Placeholder 2">
            <a:extLst>
              <a:ext uri="{FF2B5EF4-FFF2-40B4-BE49-F238E27FC236}">
                <a16:creationId xmlns:a16="http://schemas.microsoft.com/office/drawing/2014/main" id="{04F54C45-A3CC-D6B2-300F-55C1B38875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F93FD5C-F432-253F-AE61-3CB36F3B8597}"/>
              </a:ext>
            </a:extLst>
          </p:cNvPr>
          <p:cNvSpPr>
            <a:spLocks noGrp="1"/>
          </p:cNvSpPr>
          <p:nvPr>
            <p:ph type="sldNum" sz="quarter" idx="12"/>
          </p:nvPr>
        </p:nvSpPr>
        <p:spPr/>
        <p:txBody>
          <a:bodyPr/>
          <a:lstStyle/>
          <a:p>
            <a:fld id="{16950BB3-D3D5-4F45-9AB1-D8C84CBAF527}" type="slidenum">
              <a:rPr lang="en-US" smtClean="0"/>
              <a:t>‹#›</a:t>
            </a:fld>
            <a:endParaRPr lang="en-US"/>
          </a:p>
        </p:txBody>
      </p:sp>
    </p:spTree>
    <p:extLst>
      <p:ext uri="{BB962C8B-B14F-4D97-AF65-F5344CB8AC3E}">
        <p14:creationId xmlns:p14="http://schemas.microsoft.com/office/powerpoint/2010/main" val="1945038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2EB1F-45EE-04AD-7E5A-B5684A8E69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267E724-DD3C-D950-1900-D47DA9A359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754D19-5D1C-EF85-CEB1-F9AAE8BA27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2BE530-CFA8-F018-F7F8-E3602B40E1C2}"/>
              </a:ext>
            </a:extLst>
          </p:cNvPr>
          <p:cNvSpPr>
            <a:spLocks noGrp="1"/>
          </p:cNvSpPr>
          <p:nvPr>
            <p:ph type="dt" sz="half" idx="10"/>
          </p:nvPr>
        </p:nvSpPr>
        <p:spPr/>
        <p:txBody>
          <a:bodyPr/>
          <a:lstStyle/>
          <a:p>
            <a:fld id="{DA611A3C-81D9-CB43-A131-BE993872DAA2}" type="datetimeFigureOut">
              <a:rPr lang="en-US" smtClean="0"/>
              <a:t>8/20/2026</a:t>
            </a:fld>
            <a:endParaRPr lang="en-US"/>
          </a:p>
        </p:txBody>
      </p:sp>
      <p:sp>
        <p:nvSpPr>
          <p:cNvPr id="6" name="Footer Placeholder 5">
            <a:extLst>
              <a:ext uri="{FF2B5EF4-FFF2-40B4-BE49-F238E27FC236}">
                <a16:creationId xmlns:a16="http://schemas.microsoft.com/office/drawing/2014/main" id="{35F5F4A6-8CE0-DD55-8866-5FD891B6FE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D57F1D-BE27-B18D-5BEE-9E8D01C91F56}"/>
              </a:ext>
            </a:extLst>
          </p:cNvPr>
          <p:cNvSpPr>
            <a:spLocks noGrp="1"/>
          </p:cNvSpPr>
          <p:nvPr>
            <p:ph type="sldNum" sz="quarter" idx="12"/>
          </p:nvPr>
        </p:nvSpPr>
        <p:spPr/>
        <p:txBody>
          <a:bodyPr/>
          <a:lstStyle/>
          <a:p>
            <a:fld id="{16950BB3-D3D5-4F45-9AB1-D8C84CBAF527}" type="slidenum">
              <a:rPr lang="en-US" smtClean="0"/>
              <a:t>‹#›</a:t>
            </a:fld>
            <a:endParaRPr lang="en-US"/>
          </a:p>
        </p:txBody>
      </p:sp>
    </p:spTree>
    <p:extLst>
      <p:ext uri="{BB962C8B-B14F-4D97-AF65-F5344CB8AC3E}">
        <p14:creationId xmlns:p14="http://schemas.microsoft.com/office/powerpoint/2010/main" val="2462916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8EC78-9B39-6022-178B-A6DED93EC3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0C20138-C0B9-C364-6A9A-346D125D57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B3F33D-AABE-A7DB-64DB-7926129B9F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36523A-8441-0039-3048-FEA491F732B7}"/>
              </a:ext>
            </a:extLst>
          </p:cNvPr>
          <p:cNvSpPr>
            <a:spLocks noGrp="1"/>
          </p:cNvSpPr>
          <p:nvPr>
            <p:ph type="dt" sz="half" idx="10"/>
          </p:nvPr>
        </p:nvSpPr>
        <p:spPr/>
        <p:txBody>
          <a:bodyPr/>
          <a:lstStyle/>
          <a:p>
            <a:fld id="{DA611A3C-81D9-CB43-A131-BE993872DAA2}" type="datetimeFigureOut">
              <a:rPr lang="en-US" smtClean="0"/>
              <a:t>8/20/2026</a:t>
            </a:fld>
            <a:endParaRPr lang="en-US"/>
          </a:p>
        </p:txBody>
      </p:sp>
      <p:sp>
        <p:nvSpPr>
          <p:cNvPr id="6" name="Footer Placeholder 5">
            <a:extLst>
              <a:ext uri="{FF2B5EF4-FFF2-40B4-BE49-F238E27FC236}">
                <a16:creationId xmlns:a16="http://schemas.microsoft.com/office/drawing/2014/main" id="{AC25062E-0EF6-0E5B-7708-913F09CF8B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49B1F1-4C73-79DE-4814-FA657FC9855D}"/>
              </a:ext>
            </a:extLst>
          </p:cNvPr>
          <p:cNvSpPr>
            <a:spLocks noGrp="1"/>
          </p:cNvSpPr>
          <p:nvPr>
            <p:ph type="sldNum" sz="quarter" idx="12"/>
          </p:nvPr>
        </p:nvSpPr>
        <p:spPr/>
        <p:txBody>
          <a:bodyPr/>
          <a:lstStyle/>
          <a:p>
            <a:fld id="{16950BB3-D3D5-4F45-9AB1-D8C84CBAF527}" type="slidenum">
              <a:rPr lang="en-US" smtClean="0"/>
              <a:t>‹#›</a:t>
            </a:fld>
            <a:endParaRPr lang="en-US"/>
          </a:p>
        </p:txBody>
      </p:sp>
    </p:spTree>
    <p:extLst>
      <p:ext uri="{BB962C8B-B14F-4D97-AF65-F5344CB8AC3E}">
        <p14:creationId xmlns:p14="http://schemas.microsoft.com/office/powerpoint/2010/main" val="3407429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C68C62-EC55-A95B-7850-5DC3D9A922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F384337-692D-C913-3877-BFF8349629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01F570-98C5-17A8-0AB2-538032807C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A611A3C-81D9-CB43-A131-BE993872DAA2}" type="datetimeFigureOut">
              <a:rPr lang="en-US" smtClean="0"/>
              <a:t>8/20/2026</a:t>
            </a:fld>
            <a:endParaRPr lang="en-US"/>
          </a:p>
        </p:txBody>
      </p:sp>
      <p:sp>
        <p:nvSpPr>
          <p:cNvPr id="5" name="Footer Placeholder 4">
            <a:extLst>
              <a:ext uri="{FF2B5EF4-FFF2-40B4-BE49-F238E27FC236}">
                <a16:creationId xmlns:a16="http://schemas.microsoft.com/office/drawing/2014/main" id="{C4F1AB7B-D0DA-4788-A5A3-421CA7D761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A27E40D-ED16-7CB7-7933-8079F421AB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6950BB3-D3D5-4F45-9AB1-D8C84CBAF527}" type="slidenum">
              <a:rPr lang="en-US" smtClean="0"/>
              <a:t>‹#›</a:t>
            </a:fld>
            <a:endParaRPr lang="en-US"/>
          </a:p>
        </p:txBody>
      </p:sp>
    </p:spTree>
    <p:extLst>
      <p:ext uri="{BB962C8B-B14F-4D97-AF65-F5344CB8AC3E}">
        <p14:creationId xmlns:p14="http://schemas.microsoft.com/office/powerpoint/2010/main" val="889640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C9E5-1FF5-646F-95E1-3A813723D12F}"/>
              </a:ext>
            </a:extLst>
          </p:cNvPr>
          <p:cNvSpPr>
            <a:spLocks noGrp="1"/>
          </p:cNvSpPr>
          <p:nvPr>
            <p:ph type="title"/>
          </p:nvPr>
        </p:nvSpPr>
        <p:spPr>
          <a:xfrm>
            <a:off x="931332" y="217477"/>
            <a:ext cx="10422467" cy="1274774"/>
          </a:xfrm>
        </p:spPr>
        <p:txBody>
          <a:bodyPr/>
          <a:lstStyle/>
          <a:p>
            <a:r>
              <a:rPr lang="en-US" dirty="0"/>
              <a:t>               Lake Management Committee</a:t>
            </a:r>
            <a:br>
              <a:rPr lang="en-US" dirty="0"/>
            </a:br>
            <a:r>
              <a:rPr lang="en-US" dirty="0"/>
              <a:t>                         August 2026 Agenda</a:t>
            </a:r>
          </a:p>
        </p:txBody>
      </p:sp>
      <p:sp>
        <p:nvSpPr>
          <p:cNvPr id="3" name="Content Placeholder 2">
            <a:extLst>
              <a:ext uri="{FF2B5EF4-FFF2-40B4-BE49-F238E27FC236}">
                <a16:creationId xmlns:a16="http://schemas.microsoft.com/office/drawing/2014/main" id="{EAE48897-851D-DC1C-EFD0-8DF52AD38FF7}"/>
              </a:ext>
            </a:extLst>
          </p:cNvPr>
          <p:cNvSpPr>
            <a:spLocks noGrp="1"/>
          </p:cNvSpPr>
          <p:nvPr>
            <p:ph idx="1"/>
          </p:nvPr>
        </p:nvSpPr>
        <p:spPr>
          <a:xfrm>
            <a:off x="1269998" y="1629832"/>
            <a:ext cx="10422468" cy="5010691"/>
          </a:xfrm>
        </p:spPr>
        <p:txBody>
          <a:bodyPr/>
          <a:lstStyle/>
          <a:p>
            <a:pPr marL="342900" lvl="0" indent="-342900">
              <a:buFont typeface="+mj-lt"/>
              <a:buAutoNum type="arabicPeriod"/>
            </a:pPr>
            <a:endParaRPr lang="en-US"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US" sz="1800" kern="100" dirty="0">
                <a:effectLst/>
                <a:latin typeface="Aptos" panose="020B0004020202020204" pitchFamily="34" charset="0"/>
                <a:ea typeface="Times New Roman" panose="02020603050405020304" pitchFamily="18" charset="0"/>
                <a:cs typeface="Times New Roman" panose="02020603050405020304" pitchFamily="18" charset="0"/>
              </a:rPr>
              <a:t>Call to order</a:t>
            </a:r>
          </a:p>
          <a:p>
            <a:pPr marL="342900" lvl="0" indent="-342900">
              <a:buFont typeface="+mj-lt"/>
              <a:buAutoNum type="arabicPeriod"/>
            </a:pPr>
            <a:r>
              <a:rPr lang="en-US" sz="1800" kern="100" dirty="0">
                <a:effectLst/>
                <a:latin typeface="Aptos" panose="020B0004020202020204" pitchFamily="34" charset="0"/>
                <a:ea typeface="Times New Roman" panose="02020603050405020304" pitchFamily="18" charset="0"/>
                <a:cs typeface="Times New Roman" panose="02020603050405020304" pitchFamily="18" charset="0"/>
              </a:rPr>
              <a:t>Attendance</a:t>
            </a:r>
          </a:p>
          <a:p>
            <a:pPr marL="342900" lvl="0" indent="-342900">
              <a:buFont typeface="+mj-lt"/>
              <a:buAutoNum type="arabicPeriod"/>
            </a:pPr>
            <a:r>
              <a:rPr lang="en-US" sz="1800" kern="100" dirty="0">
                <a:effectLst/>
                <a:latin typeface="Aptos" panose="020B0004020202020204" pitchFamily="34" charset="0"/>
                <a:ea typeface="Times New Roman" panose="02020603050405020304" pitchFamily="18" charset="0"/>
                <a:cs typeface="Times New Roman" panose="02020603050405020304" pitchFamily="18" charset="0"/>
              </a:rPr>
              <a:t>Approve minutes 4/26</a:t>
            </a:r>
          </a:p>
          <a:p>
            <a:pPr marL="342900" lvl="0" indent="-342900">
              <a:buFont typeface="+mj-lt"/>
              <a:buAutoNum type="arabicPeriod"/>
            </a:pPr>
            <a:r>
              <a:rPr lang="en-US" sz="1800" kern="100" dirty="0">
                <a:effectLst/>
                <a:latin typeface="Aptos" panose="020B0004020202020204" pitchFamily="34" charset="0"/>
                <a:ea typeface="Times New Roman" panose="02020603050405020304" pitchFamily="18" charset="0"/>
                <a:cs typeface="Times New Roman" panose="02020603050405020304" pitchFamily="18" charset="0"/>
              </a:rPr>
              <a:t>Chloride -2026 graphed</a:t>
            </a:r>
          </a:p>
          <a:p>
            <a:pPr marL="342900" lvl="0" indent="-342900">
              <a:buFont typeface="+mj-lt"/>
              <a:buAutoNum type="arabicPeriod"/>
            </a:pPr>
            <a:r>
              <a:rPr lang="en-US" sz="1800" kern="100" dirty="0" err="1">
                <a:effectLst/>
                <a:latin typeface="Aptos" panose="020B0004020202020204" pitchFamily="34" charset="0"/>
                <a:ea typeface="Times New Roman" panose="02020603050405020304" pitchFamily="18" charset="0"/>
                <a:cs typeface="Times New Roman" panose="02020603050405020304" pitchFamily="18" charset="0"/>
              </a:rPr>
              <a:t>Wakesurfing</a:t>
            </a:r>
            <a:r>
              <a:rPr lang="en-US" sz="1800" kern="100" dirty="0">
                <a:effectLst/>
                <a:latin typeface="Aptos" panose="020B0004020202020204" pitchFamily="34" charset="0"/>
                <a:ea typeface="Times New Roman" panose="02020603050405020304" pitchFamily="18" charset="0"/>
                <a:cs typeface="Times New Roman" panose="02020603050405020304" pitchFamily="18" charset="0"/>
              </a:rPr>
              <a:t> update</a:t>
            </a:r>
          </a:p>
          <a:p>
            <a:pPr marL="342900" lvl="0" indent="-342900">
              <a:buFont typeface="+mj-lt"/>
              <a:buAutoNum type="arabicPeriod"/>
            </a:pPr>
            <a:r>
              <a:rPr lang="en-US" sz="1800" kern="100" dirty="0">
                <a:effectLst/>
                <a:latin typeface="Aptos" panose="020B0004020202020204" pitchFamily="34" charset="0"/>
                <a:ea typeface="Times New Roman" panose="02020603050405020304" pitchFamily="18" charset="0"/>
                <a:cs typeface="Times New Roman" panose="02020603050405020304" pitchFamily="18" charset="0"/>
              </a:rPr>
              <a:t>AIS</a:t>
            </a:r>
          </a:p>
          <a:p>
            <a:pPr marL="342900" lvl="0" indent="-342900">
              <a:buFont typeface="+mj-lt"/>
              <a:buAutoNum type="arabicPeriod"/>
            </a:pPr>
            <a:r>
              <a:rPr lang="en-US" sz="1800" kern="100" dirty="0">
                <a:effectLst/>
                <a:latin typeface="Aptos" panose="020B0004020202020204" pitchFamily="34" charset="0"/>
                <a:ea typeface="Times New Roman" panose="02020603050405020304" pitchFamily="18" charset="0"/>
                <a:cs typeface="Times New Roman" panose="02020603050405020304" pitchFamily="18" charset="0"/>
              </a:rPr>
              <a:t>Fireworks</a:t>
            </a:r>
          </a:p>
          <a:p>
            <a:pPr marL="342900" lvl="0" indent="-342900">
              <a:buFont typeface="+mj-lt"/>
              <a:buAutoNum type="arabicPeriod"/>
            </a:pPr>
            <a:r>
              <a:rPr lang="en-US" sz="1800" kern="100" dirty="0">
                <a:latin typeface="Aptos" panose="020B0004020202020204" pitchFamily="34" charset="0"/>
                <a:ea typeface="Times New Roman" panose="02020603050405020304" pitchFamily="18" charset="0"/>
                <a:cs typeface="Times New Roman" panose="02020603050405020304" pitchFamily="18" charset="0"/>
              </a:rPr>
              <a:t>Fishery</a:t>
            </a:r>
            <a:endParaRPr lang="en-US"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US" sz="1800" kern="100" dirty="0">
                <a:effectLst/>
                <a:latin typeface="Aptos" panose="020B0004020202020204" pitchFamily="34" charset="0"/>
                <a:ea typeface="Times New Roman" panose="02020603050405020304" pitchFamily="18" charset="0"/>
                <a:cs typeface="Times New Roman" panose="02020603050405020304" pitchFamily="18" charset="0"/>
              </a:rPr>
              <a:t>Shoreline permit  changes effective April 2026</a:t>
            </a:r>
          </a:p>
          <a:p>
            <a:pPr marL="342900" lvl="0" indent="-342900">
              <a:buFont typeface="+mj-lt"/>
              <a:buAutoNum type="arabicPeriod"/>
            </a:pPr>
            <a:r>
              <a:rPr lang="en-US" sz="1800" kern="100" dirty="0">
                <a:effectLst/>
                <a:latin typeface="Aptos" panose="020B0004020202020204" pitchFamily="34" charset="0"/>
                <a:ea typeface="Times New Roman" panose="02020603050405020304" pitchFamily="18" charset="0"/>
                <a:cs typeface="Times New Roman" panose="02020603050405020304" pitchFamily="18" charset="0"/>
              </a:rPr>
              <a:t>Moose Lake: high water</a:t>
            </a:r>
          </a:p>
          <a:p>
            <a:pPr marL="342900" lvl="0" indent="-342900">
              <a:buFont typeface="+mj-lt"/>
              <a:buAutoNum type="arabicPeriod"/>
            </a:pPr>
            <a:r>
              <a:rPr lang="en-US" sz="1800" kern="100" dirty="0">
                <a:latin typeface="Aptos" panose="020B0004020202020204" pitchFamily="34" charset="0"/>
                <a:ea typeface="Times New Roman" panose="02020603050405020304" pitchFamily="18" charset="0"/>
                <a:cs typeface="Times New Roman" panose="02020603050405020304" pitchFamily="18" charset="0"/>
              </a:rPr>
              <a:t>New business</a:t>
            </a:r>
          </a:p>
          <a:p>
            <a:pPr marL="342900" lvl="0" indent="-342900">
              <a:buFont typeface="+mj-lt"/>
              <a:buAutoNum type="arabicPeriod"/>
            </a:pPr>
            <a:r>
              <a:rPr lang="en-US" sz="1800" kern="100" dirty="0">
                <a:latin typeface="Aptos" panose="020B0004020202020204" pitchFamily="34" charset="0"/>
                <a:ea typeface="Times New Roman" panose="02020603050405020304" pitchFamily="18" charset="0"/>
                <a:cs typeface="Times New Roman" panose="02020603050405020304" pitchFamily="18" charset="0"/>
              </a:rPr>
              <a:t>Adjourn</a:t>
            </a:r>
            <a:endParaRPr lang="en-US" sz="1800" kern="100" dirty="0">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2518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CBE20-73FE-8DA9-C83B-F2ED9BC41F75}"/>
              </a:ext>
            </a:extLst>
          </p:cNvPr>
          <p:cNvSpPr>
            <a:spLocks noGrp="1"/>
          </p:cNvSpPr>
          <p:nvPr>
            <p:ph type="title"/>
          </p:nvPr>
        </p:nvSpPr>
        <p:spPr>
          <a:xfrm>
            <a:off x="838200" y="1"/>
            <a:ext cx="10515600" cy="1690688"/>
          </a:xfrm>
        </p:spPr>
        <p:txBody>
          <a:bodyPr/>
          <a:lstStyle/>
          <a:p>
            <a:r>
              <a:rPr lang="en-US" dirty="0"/>
              <a:t>           DNR Shoreline Permit Changes:</a:t>
            </a:r>
            <a:br>
              <a:rPr lang="en-US" dirty="0"/>
            </a:br>
            <a:r>
              <a:rPr lang="en-US" dirty="0"/>
              <a:t>                      effective April 2026</a:t>
            </a:r>
          </a:p>
        </p:txBody>
      </p:sp>
      <p:sp>
        <p:nvSpPr>
          <p:cNvPr id="3" name="Content Placeholder 2">
            <a:extLst>
              <a:ext uri="{FF2B5EF4-FFF2-40B4-BE49-F238E27FC236}">
                <a16:creationId xmlns:a16="http://schemas.microsoft.com/office/drawing/2014/main" id="{6A908221-848D-C9BD-75EB-950146B6E00D}"/>
              </a:ext>
            </a:extLst>
          </p:cNvPr>
          <p:cNvSpPr>
            <a:spLocks noGrp="1"/>
          </p:cNvSpPr>
          <p:nvPr>
            <p:ph idx="1"/>
          </p:nvPr>
        </p:nvSpPr>
        <p:spPr>
          <a:xfrm>
            <a:off x="444500" y="1439333"/>
            <a:ext cx="11620499" cy="5418666"/>
          </a:xfrm>
        </p:spPr>
        <p:txBody>
          <a:bodyPr/>
          <a:lstStyle/>
          <a:p>
            <a:r>
              <a:rPr lang="en-US" dirty="0"/>
              <a:t>Rip-rap harder to get, must calculate energy level low medium high with depth and fetch calculation. Harder to get low energy permit, though qualifiers allowed. Armoring shores has negative consequences for lakes, must be used sparingly, must be justified.</a:t>
            </a:r>
          </a:p>
          <a:p>
            <a:r>
              <a:rPr lang="en-US" dirty="0"/>
              <a:t>https://dnr.wisconsin.gov/sites/default/files/topic/Waterways/checklist/Riprap_Exemption_Checklist_2026.pdf</a:t>
            </a:r>
          </a:p>
          <a:p>
            <a:r>
              <a:rPr lang="en-US" dirty="0"/>
              <a:t>Natural shoreline structures easier to get, if they require a permit at all.</a:t>
            </a:r>
          </a:p>
          <a:p>
            <a:r>
              <a:rPr lang="en-US" dirty="0"/>
              <a:t>https://dnr.wisconsin.gov/sites/default/files/topic/Waterways/checklist/Biological_Shore_Erosion_Control_Structures_Exemption_Checklist_2026.pdf</a:t>
            </a:r>
          </a:p>
          <a:p>
            <a:r>
              <a:rPr lang="en-US" dirty="0"/>
              <a:t>All work in water work:  no work allowed during fish spawning times March 1-June 15</a:t>
            </a:r>
          </a:p>
        </p:txBody>
      </p:sp>
    </p:spTree>
    <p:extLst>
      <p:ext uri="{BB962C8B-B14F-4D97-AF65-F5344CB8AC3E}">
        <p14:creationId xmlns:p14="http://schemas.microsoft.com/office/powerpoint/2010/main" val="3412392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514DC-1A33-6FBD-7B58-AB172179B177}"/>
              </a:ext>
            </a:extLst>
          </p:cNvPr>
          <p:cNvSpPr>
            <a:spLocks noGrp="1"/>
          </p:cNvSpPr>
          <p:nvPr>
            <p:ph type="title"/>
          </p:nvPr>
        </p:nvSpPr>
        <p:spPr>
          <a:xfrm>
            <a:off x="838200" y="306917"/>
            <a:ext cx="10515600" cy="1492249"/>
          </a:xfrm>
        </p:spPr>
        <p:txBody>
          <a:bodyPr/>
          <a:lstStyle/>
          <a:p>
            <a:r>
              <a:rPr lang="en-US" dirty="0"/>
              <a:t>Moose Lake-chronic high water issues</a:t>
            </a:r>
          </a:p>
        </p:txBody>
      </p:sp>
      <p:sp>
        <p:nvSpPr>
          <p:cNvPr id="3" name="Content Placeholder 2">
            <a:extLst>
              <a:ext uri="{FF2B5EF4-FFF2-40B4-BE49-F238E27FC236}">
                <a16:creationId xmlns:a16="http://schemas.microsoft.com/office/drawing/2014/main" id="{7405B25B-41FD-8851-6563-46F9021C17DB}"/>
              </a:ext>
            </a:extLst>
          </p:cNvPr>
          <p:cNvSpPr>
            <a:spLocks noGrp="1"/>
          </p:cNvSpPr>
          <p:nvPr>
            <p:ph idx="1"/>
          </p:nvPr>
        </p:nvSpPr>
        <p:spPr>
          <a:xfrm>
            <a:off x="497417" y="1121833"/>
            <a:ext cx="10856383" cy="5640917"/>
          </a:xfrm>
        </p:spPr>
        <p:txBody>
          <a:bodyPr/>
          <a:lstStyle/>
          <a:p>
            <a:endParaRPr lang="en-US" dirty="0"/>
          </a:p>
          <a:p>
            <a:endParaRPr lang="en-US" dirty="0"/>
          </a:p>
          <a:p>
            <a:r>
              <a:rPr lang="en-US" dirty="0"/>
              <a:t>High water since 2008</a:t>
            </a:r>
          </a:p>
          <a:p>
            <a:r>
              <a:rPr lang="en-US" dirty="0"/>
              <a:t>New Lake Management District was approved fall 2025 to address this: petition of 51% of riparian owners (not voting residents) approved by Waukesha County Board</a:t>
            </a:r>
          </a:p>
          <a:p>
            <a:r>
              <a:rPr lang="en-US" dirty="0"/>
              <a:t>Pursuing a civil engineering solution pumping/piping under C into Okauchee to a set lake level. DNR onboard, SEWRPC onboard</a:t>
            </a:r>
          </a:p>
          <a:p>
            <a:r>
              <a:rPr lang="en-US" dirty="0"/>
              <a:t>AIS/ chemistry issues to be addressed</a:t>
            </a:r>
          </a:p>
          <a:p>
            <a:r>
              <a:rPr lang="en-US" dirty="0"/>
              <a:t>We share an aquifer and groundwater; what effect will this have on wells on east side of Moose and west side of Pine, Brumder Road including Oakland?</a:t>
            </a:r>
          </a:p>
        </p:txBody>
      </p:sp>
    </p:spTree>
    <p:extLst>
      <p:ext uri="{BB962C8B-B14F-4D97-AF65-F5344CB8AC3E}">
        <p14:creationId xmlns:p14="http://schemas.microsoft.com/office/powerpoint/2010/main" val="2120260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2902A-5097-A378-B8EF-E62D186C78BA}"/>
              </a:ext>
            </a:extLst>
          </p:cNvPr>
          <p:cNvSpPr>
            <a:spLocks noGrp="1"/>
          </p:cNvSpPr>
          <p:nvPr>
            <p:ph type="title"/>
          </p:nvPr>
        </p:nvSpPr>
        <p:spPr>
          <a:xfrm>
            <a:off x="838200" y="116417"/>
            <a:ext cx="10515600" cy="846667"/>
          </a:xfrm>
        </p:spPr>
        <p:txBody>
          <a:bodyPr/>
          <a:lstStyle/>
          <a:p>
            <a:r>
              <a:rPr lang="en-US" dirty="0"/>
              <a:t>Was there historically a connection?</a:t>
            </a:r>
          </a:p>
        </p:txBody>
      </p:sp>
      <p:pic>
        <p:nvPicPr>
          <p:cNvPr id="6" name="Content Placeholder 5">
            <a:extLst>
              <a:ext uri="{FF2B5EF4-FFF2-40B4-BE49-F238E27FC236}">
                <a16:creationId xmlns:a16="http://schemas.microsoft.com/office/drawing/2014/main" id="{6001E8EA-46EA-85AF-E243-175EA54E0CC5}"/>
              </a:ext>
            </a:extLst>
          </p:cNvPr>
          <p:cNvPicPr>
            <a:picLocks noGrp="1" noChangeAspect="1"/>
          </p:cNvPicPr>
          <p:nvPr>
            <p:ph idx="1"/>
          </p:nvPr>
        </p:nvPicPr>
        <p:blipFill>
          <a:blip r:embed="rId2"/>
          <a:stretch>
            <a:fillRect/>
          </a:stretch>
        </p:blipFill>
        <p:spPr>
          <a:xfrm>
            <a:off x="1669764" y="941388"/>
            <a:ext cx="8852472" cy="5916612"/>
          </a:xfrm>
          <a:prstGeom prst="rect">
            <a:avLst/>
          </a:prstGeom>
        </p:spPr>
      </p:pic>
    </p:spTree>
    <p:extLst>
      <p:ext uri="{BB962C8B-B14F-4D97-AF65-F5344CB8AC3E}">
        <p14:creationId xmlns:p14="http://schemas.microsoft.com/office/powerpoint/2010/main" val="3408573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1B018-2B7D-2218-B28C-C8E3A4FB3A44}"/>
              </a:ext>
            </a:extLst>
          </p:cNvPr>
          <p:cNvSpPr>
            <a:spLocks noGrp="1"/>
          </p:cNvSpPr>
          <p:nvPr>
            <p:ph type="title"/>
          </p:nvPr>
        </p:nvSpPr>
        <p:spPr>
          <a:xfrm>
            <a:off x="838200" y="190500"/>
            <a:ext cx="10515600" cy="490538"/>
          </a:xfrm>
        </p:spPr>
        <p:txBody>
          <a:bodyPr>
            <a:normAutofit fontScale="90000"/>
          </a:bodyPr>
          <a:lstStyle/>
          <a:p>
            <a:r>
              <a:rPr lang="en-US" dirty="0"/>
              <a:t>Watershed: </a:t>
            </a:r>
          </a:p>
        </p:txBody>
      </p:sp>
      <p:pic>
        <p:nvPicPr>
          <p:cNvPr id="6" name="Content Placeholder 5">
            <a:extLst>
              <a:ext uri="{FF2B5EF4-FFF2-40B4-BE49-F238E27FC236}">
                <a16:creationId xmlns:a16="http://schemas.microsoft.com/office/drawing/2014/main" id="{7C30062E-45F1-9390-AC03-EB4FD00590D9}"/>
              </a:ext>
            </a:extLst>
          </p:cNvPr>
          <p:cNvPicPr>
            <a:picLocks noGrp="1" noChangeAspect="1"/>
          </p:cNvPicPr>
          <p:nvPr>
            <p:ph idx="1"/>
          </p:nvPr>
        </p:nvPicPr>
        <p:blipFill>
          <a:blip r:embed="rId2"/>
          <a:stretch>
            <a:fillRect/>
          </a:stretch>
        </p:blipFill>
        <p:spPr>
          <a:xfrm>
            <a:off x="2867315" y="684212"/>
            <a:ext cx="5381254" cy="6173788"/>
          </a:xfrm>
          <a:prstGeom prst="rect">
            <a:avLst/>
          </a:prstGeom>
        </p:spPr>
      </p:pic>
    </p:spTree>
    <p:extLst>
      <p:ext uri="{BB962C8B-B14F-4D97-AF65-F5344CB8AC3E}">
        <p14:creationId xmlns:p14="http://schemas.microsoft.com/office/powerpoint/2010/main" val="1739938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697D4-8AA0-0D8B-EA51-1660025FFB2C}"/>
              </a:ext>
            </a:extLst>
          </p:cNvPr>
          <p:cNvSpPr>
            <a:spLocks noGrp="1"/>
          </p:cNvSpPr>
          <p:nvPr>
            <p:ph type="title"/>
          </p:nvPr>
        </p:nvSpPr>
        <p:spPr>
          <a:xfrm>
            <a:off x="838200" y="1"/>
            <a:ext cx="10515600" cy="920750"/>
          </a:xfrm>
        </p:spPr>
        <p:txBody>
          <a:bodyPr/>
          <a:lstStyle/>
          <a:p>
            <a:r>
              <a:rPr lang="en-US" dirty="0"/>
              <a:t>But ground water flow flows east to west</a:t>
            </a:r>
          </a:p>
        </p:txBody>
      </p:sp>
      <p:pic>
        <p:nvPicPr>
          <p:cNvPr id="5" name="Content Placeholder 4">
            <a:extLst>
              <a:ext uri="{FF2B5EF4-FFF2-40B4-BE49-F238E27FC236}">
                <a16:creationId xmlns:a16="http://schemas.microsoft.com/office/drawing/2014/main" id="{CDAB0FA2-41B5-3976-43AB-F6946039FD1D}"/>
              </a:ext>
            </a:extLst>
          </p:cNvPr>
          <p:cNvPicPr>
            <a:picLocks noGrp="1" noChangeAspect="1"/>
          </p:cNvPicPr>
          <p:nvPr>
            <p:ph idx="1"/>
          </p:nvPr>
        </p:nvPicPr>
        <p:blipFill>
          <a:blip r:embed="rId2"/>
          <a:stretch>
            <a:fillRect/>
          </a:stretch>
        </p:blipFill>
        <p:spPr>
          <a:xfrm>
            <a:off x="1179488" y="782638"/>
            <a:ext cx="9801274" cy="5959475"/>
          </a:xfrm>
          <a:prstGeom prst="rect">
            <a:avLst/>
          </a:prstGeom>
        </p:spPr>
      </p:pic>
    </p:spTree>
    <p:extLst>
      <p:ext uri="{BB962C8B-B14F-4D97-AF65-F5344CB8AC3E}">
        <p14:creationId xmlns:p14="http://schemas.microsoft.com/office/powerpoint/2010/main" val="3754446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235A7C5D-EAA7-B7AB-2BE4-2E883BC3BA96}"/>
              </a:ext>
            </a:extLst>
          </p:cNvPr>
          <p:cNvPicPr>
            <a:picLocks noGrp="1" noChangeAspect="1"/>
          </p:cNvPicPr>
          <p:nvPr>
            <p:ph idx="1"/>
          </p:nvPr>
        </p:nvPicPr>
        <p:blipFill>
          <a:blip r:embed="rId2"/>
          <a:stretch>
            <a:fillRect/>
          </a:stretch>
        </p:blipFill>
        <p:spPr>
          <a:xfrm>
            <a:off x="3156392" y="233363"/>
            <a:ext cx="5836353" cy="6454775"/>
          </a:xfrm>
          <a:prstGeom prst="rect">
            <a:avLst/>
          </a:prstGeom>
        </p:spPr>
      </p:pic>
    </p:spTree>
    <p:extLst>
      <p:ext uri="{BB962C8B-B14F-4D97-AF65-F5344CB8AC3E}">
        <p14:creationId xmlns:p14="http://schemas.microsoft.com/office/powerpoint/2010/main" val="2657450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E9A796D-B7AC-404E-2D42-1C12B2679C1E}"/>
              </a:ext>
            </a:extLst>
          </p:cNvPr>
          <p:cNvPicPr>
            <a:picLocks noGrp="1" noChangeAspect="1"/>
          </p:cNvPicPr>
          <p:nvPr>
            <p:ph idx="1"/>
          </p:nvPr>
        </p:nvPicPr>
        <p:blipFill>
          <a:blip r:embed="rId2"/>
          <a:stretch>
            <a:fillRect/>
          </a:stretch>
        </p:blipFill>
        <p:spPr>
          <a:xfrm>
            <a:off x="1789197" y="158750"/>
            <a:ext cx="8686631" cy="6699250"/>
          </a:xfrm>
          <a:prstGeom prst="rect">
            <a:avLst/>
          </a:prstGeom>
        </p:spPr>
      </p:pic>
    </p:spTree>
    <p:extLst>
      <p:ext uri="{BB962C8B-B14F-4D97-AF65-F5344CB8AC3E}">
        <p14:creationId xmlns:p14="http://schemas.microsoft.com/office/powerpoint/2010/main" val="209992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26A1F48-FF1D-96B5-C3D2-2CCA623A1F59}"/>
              </a:ext>
            </a:extLst>
          </p:cNvPr>
          <p:cNvPicPr>
            <a:picLocks noChangeAspect="1"/>
          </p:cNvPicPr>
          <p:nvPr/>
        </p:nvPicPr>
        <p:blipFill>
          <a:blip r:embed="rId2"/>
          <a:stretch>
            <a:fillRect/>
          </a:stretch>
        </p:blipFill>
        <p:spPr>
          <a:xfrm>
            <a:off x="3354917" y="157695"/>
            <a:ext cx="6024032" cy="6542610"/>
          </a:xfrm>
          <a:prstGeom prst="rect">
            <a:avLst/>
          </a:prstGeom>
        </p:spPr>
      </p:pic>
    </p:spTree>
    <p:extLst>
      <p:ext uri="{BB962C8B-B14F-4D97-AF65-F5344CB8AC3E}">
        <p14:creationId xmlns:p14="http://schemas.microsoft.com/office/powerpoint/2010/main" val="78828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07BC5-5C44-DA5D-155E-AAC307CEE8F7}"/>
              </a:ext>
            </a:extLst>
          </p:cNvPr>
          <p:cNvSpPr>
            <a:spLocks noGrp="1"/>
          </p:cNvSpPr>
          <p:nvPr>
            <p:ph type="title"/>
          </p:nvPr>
        </p:nvSpPr>
        <p:spPr>
          <a:xfrm>
            <a:off x="838200" y="254000"/>
            <a:ext cx="10515600" cy="645584"/>
          </a:xfrm>
        </p:spPr>
        <p:txBody>
          <a:bodyPr>
            <a:normAutofit fontScale="90000"/>
          </a:bodyPr>
          <a:lstStyle/>
          <a:p>
            <a:r>
              <a:rPr lang="en-US" dirty="0"/>
              <a:t>Chloride 2026- have shared with FOBL and CCC</a:t>
            </a:r>
          </a:p>
        </p:txBody>
      </p:sp>
      <p:pic>
        <p:nvPicPr>
          <p:cNvPr id="6" name="Content Placeholder 5">
            <a:extLst>
              <a:ext uri="{FF2B5EF4-FFF2-40B4-BE49-F238E27FC236}">
                <a16:creationId xmlns:a16="http://schemas.microsoft.com/office/drawing/2014/main" id="{E2C768F9-8531-1F3E-9645-A461453B0BFA}"/>
              </a:ext>
            </a:extLst>
          </p:cNvPr>
          <p:cNvPicPr>
            <a:picLocks noGrp="1" noChangeAspect="1"/>
          </p:cNvPicPr>
          <p:nvPr>
            <p:ph idx="1"/>
          </p:nvPr>
        </p:nvPicPr>
        <p:blipFill>
          <a:blip r:embed="rId2"/>
          <a:stretch>
            <a:fillRect/>
          </a:stretch>
        </p:blipFill>
        <p:spPr>
          <a:xfrm>
            <a:off x="963083" y="1093224"/>
            <a:ext cx="9847806" cy="5510776"/>
          </a:xfrm>
          <a:prstGeom prst="rect">
            <a:avLst/>
          </a:prstGeom>
        </p:spPr>
      </p:pic>
    </p:spTree>
    <p:extLst>
      <p:ext uri="{BB962C8B-B14F-4D97-AF65-F5344CB8AC3E}">
        <p14:creationId xmlns:p14="http://schemas.microsoft.com/office/powerpoint/2010/main" val="2407503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CF9E244-3238-7DEC-FB83-1DAEDF9CF3DD}"/>
              </a:ext>
            </a:extLst>
          </p:cNvPr>
          <p:cNvPicPr>
            <a:picLocks noChangeAspect="1"/>
          </p:cNvPicPr>
          <p:nvPr/>
        </p:nvPicPr>
        <p:blipFill>
          <a:blip r:embed="rId2"/>
          <a:stretch>
            <a:fillRect/>
          </a:stretch>
        </p:blipFill>
        <p:spPr>
          <a:xfrm>
            <a:off x="1873251" y="211311"/>
            <a:ext cx="8667750" cy="6598927"/>
          </a:xfrm>
          <a:prstGeom prst="rect">
            <a:avLst/>
          </a:prstGeom>
        </p:spPr>
      </p:pic>
    </p:spTree>
    <p:extLst>
      <p:ext uri="{BB962C8B-B14F-4D97-AF65-F5344CB8AC3E}">
        <p14:creationId xmlns:p14="http://schemas.microsoft.com/office/powerpoint/2010/main" val="341992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8DF56-3532-4801-EDCB-ABF8FBACD474}"/>
              </a:ext>
            </a:extLst>
          </p:cNvPr>
          <p:cNvSpPr>
            <a:spLocks noGrp="1"/>
          </p:cNvSpPr>
          <p:nvPr>
            <p:ph type="title"/>
          </p:nvPr>
        </p:nvSpPr>
        <p:spPr>
          <a:xfrm>
            <a:off x="838200" y="137583"/>
            <a:ext cx="10515600" cy="709085"/>
          </a:xfrm>
        </p:spPr>
        <p:txBody>
          <a:bodyPr/>
          <a:lstStyle/>
          <a:p>
            <a:r>
              <a:rPr lang="en-US" dirty="0" err="1"/>
              <a:t>Wakesurfing</a:t>
            </a:r>
            <a:r>
              <a:rPr lang="en-US" dirty="0"/>
              <a:t> Update</a:t>
            </a:r>
          </a:p>
        </p:txBody>
      </p:sp>
      <p:sp>
        <p:nvSpPr>
          <p:cNvPr id="8" name="Content Placeholder 7">
            <a:extLst>
              <a:ext uri="{FF2B5EF4-FFF2-40B4-BE49-F238E27FC236}">
                <a16:creationId xmlns:a16="http://schemas.microsoft.com/office/drawing/2014/main" id="{2271508A-E3A9-A527-1757-EE6881489DA6}"/>
              </a:ext>
            </a:extLst>
          </p:cNvPr>
          <p:cNvSpPr>
            <a:spLocks noGrp="1"/>
          </p:cNvSpPr>
          <p:nvPr>
            <p:ph idx="1"/>
          </p:nvPr>
        </p:nvSpPr>
        <p:spPr>
          <a:xfrm>
            <a:off x="201083" y="846668"/>
            <a:ext cx="11863917" cy="5799665"/>
          </a:xfrm>
        </p:spPr>
        <p:txBody>
          <a:bodyPr/>
          <a:lstStyle/>
          <a:p>
            <a:endParaRPr lang="en-US" dirty="0"/>
          </a:p>
          <a:p>
            <a:r>
              <a:rPr lang="en-US" dirty="0"/>
              <a:t>Town of Merton banned use of ballast and </a:t>
            </a:r>
            <a:r>
              <a:rPr lang="en-US" dirty="0" err="1"/>
              <a:t>wakeshapers</a:t>
            </a:r>
            <a:r>
              <a:rPr lang="en-US" dirty="0"/>
              <a:t>. You are allowed to wakeboard with a rope.</a:t>
            </a:r>
          </a:p>
          <a:p>
            <a:r>
              <a:rPr lang="en-US" dirty="0"/>
              <a:t>Town of Scott lawsuit: judge in federal district court said the plaintiffs had no standing to claim damages since they had continued to </a:t>
            </a:r>
            <a:r>
              <a:rPr lang="en-US" dirty="0" err="1"/>
              <a:t>wakesurf</a:t>
            </a:r>
            <a:r>
              <a:rPr lang="en-US" dirty="0"/>
              <a:t> after the ban. Town of Scott officials under oath testified they would not be enforcing. </a:t>
            </a:r>
            <a:r>
              <a:rPr lang="en-US" dirty="0" err="1"/>
              <a:t>Wakesurfing</a:t>
            </a:r>
            <a:r>
              <a:rPr lang="en-US" dirty="0"/>
              <a:t> continues. Constitutionality was not addressed re the Public Doctrine.</a:t>
            </a:r>
          </a:p>
          <a:p>
            <a:r>
              <a:rPr lang="en-US" dirty="0"/>
              <a:t>Eight other lawsuits</a:t>
            </a:r>
          </a:p>
          <a:p>
            <a:r>
              <a:rPr lang="en-US" dirty="0"/>
              <a:t>Town of Summit considering a 200/20 foot depth ordinance (our current)</a:t>
            </a:r>
          </a:p>
          <a:p>
            <a:r>
              <a:rPr lang="en-US" dirty="0"/>
              <a:t>Should we recommend  our guidelines become an ordinance so CPD has enforceability? 200/20 and stay out of the bays?</a:t>
            </a:r>
          </a:p>
          <a:p>
            <a:endParaRPr lang="en-US" dirty="0"/>
          </a:p>
        </p:txBody>
      </p:sp>
    </p:spTree>
    <p:extLst>
      <p:ext uri="{BB962C8B-B14F-4D97-AF65-F5344CB8AC3E}">
        <p14:creationId xmlns:p14="http://schemas.microsoft.com/office/powerpoint/2010/main" val="1644464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8705F-5764-76A3-A506-0B7F3B8922EF}"/>
              </a:ext>
            </a:extLst>
          </p:cNvPr>
          <p:cNvSpPr>
            <a:spLocks noGrp="1"/>
          </p:cNvSpPr>
          <p:nvPr>
            <p:ph type="title"/>
          </p:nvPr>
        </p:nvSpPr>
        <p:spPr>
          <a:xfrm>
            <a:off x="838200" y="0"/>
            <a:ext cx="10515600" cy="804333"/>
          </a:xfrm>
        </p:spPr>
        <p:txBody>
          <a:bodyPr/>
          <a:lstStyle/>
          <a:p>
            <a:r>
              <a:rPr lang="en-US" dirty="0"/>
              <a:t>AIS</a:t>
            </a:r>
          </a:p>
        </p:txBody>
      </p:sp>
      <p:sp>
        <p:nvSpPr>
          <p:cNvPr id="3" name="Content Placeholder 2">
            <a:extLst>
              <a:ext uri="{FF2B5EF4-FFF2-40B4-BE49-F238E27FC236}">
                <a16:creationId xmlns:a16="http://schemas.microsoft.com/office/drawing/2014/main" id="{C3DF7142-6687-BADC-E21B-DEA33832E00B}"/>
              </a:ext>
            </a:extLst>
          </p:cNvPr>
          <p:cNvSpPr>
            <a:spLocks noGrp="1"/>
          </p:cNvSpPr>
          <p:nvPr>
            <p:ph idx="1"/>
          </p:nvPr>
        </p:nvSpPr>
        <p:spPr>
          <a:xfrm>
            <a:off x="328083" y="698500"/>
            <a:ext cx="11631083" cy="6021917"/>
          </a:xfrm>
        </p:spPr>
        <p:txBody>
          <a:bodyPr/>
          <a:lstStyle/>
          <a:p>
            <a:endParaRPr lang="en-US" dirty="0"/>
          </a:p>
          <a:p>
            <a:r>
              <a:rPr lang="en-US" dirty="0"/>
              <a:t>New applicator, new treatment map 2026. Treating curly leaf pondweed and EWM.</a:t>
            </a:r>
          </a:p>
          <a:p>
            <a:r>
              <a:rPr lang="en-US" dirty="0"/>
              <a:t>Used 2,4D and </a:t>
            </a:r>
            <a:r>
              <a:rPr lang="en-US" dirty="0" err="1"/>
              <a:t>Aquathol-K</a:t>
            </a:r>
            <a:r>
              <a:rPr lang="en-US" dirty="0"/>
              <a:t> , no </a:t>
            </a:r>
            <a:r>
              <a:rPr lang="en-US" dirty="0" err="1"/>
              <a:t>Procella</a:t>
            </a:r>
            <a:r>
              <a:rPr lang="en-US" dirty="0"/>
              <a:t> </a:t>
            </a:r>
            <a:r>
              <a:rPr lang="en-US" dirty="0" err="1"/>
              <a:t>Cor</a:t>
            </a:r>
            <a:r>
              <a:rPr lang="en-US" dirty="0"/>
              <a:t> (more long lasting)</a:t>
            </a:r>
          </a:p>
          <a:p>
            <a:r>
              <a:rPr lang="en-US" dirty="0"/>
              <a:t>&lt;5% of lake surface area was treated </a:t>
            </a:r>
          </a:p>
          <a:p>
            <a:r>
              <a:rPr lang="en-US" dirty="0"/>
              <a:t>Avoid areas with lots of native aquatic species</a:t>
            </a:r>
          </a:p>
          <a:p>
            <a:r>
              <a:rPr lang="en-US" dirty="0"/>
              <a:t>SEWRPC was on lake 2 ½ days,600 sites sampled &gt; 27 species found, so good diversity, yes more starry stonewort than we thought  though largest stands in Wilson’s Bay. Most common native species= </a:t>
            </a:r>
            <a:r>
              <a:rPr lang="en-US" dirty="0" err="1"/>
              <a:t>muskgrass</a:t>
            </a:r>
            <a:r>
              <a:rPr lang="en-US" dirty="0"/>
              <a:t>/</a:t>
            </a:r>
            <a:r>
              <a:rPr lang="en-US" dirty="0" err="1"/>
              <a:t>chara</a:t>
            </a:r>
            <a:r>
              <a:rPr lang="en-US" dirty="0"/>
              <a:t>, most common invasive= Eurasian milfoil, +hybrid. </a:t>
            </a:r>
          </a:p>
          <a:p>
            <a:r>
              <a:rPr lang="en-US" dirty="0"/>
              <a:t>Prelim report coming, final report plus management plan Spring  2027</a:t>
            </a:r>
          </a:p>
        </p:txBody>
      </p:sp>
    </p:spTree>
    <p:extLst>
      <p:ext uri="{BB962C8B-B14F-4D97-AF65-F5344CB8AC3E}">
        <p14:creationId xmlns:p14="http://schemas.microsoft.com/office/powerpoint/2010/main" val="2543590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5B6F5-67A0-BBB2-211E-9BDDBB8A2987}"/>
              </a:ext>
            </a:extLst>
          </p:cNvPr>
          <p:cNvSpPr>
            <a:spLocks noGrp="1"/>
          </p:cNvSpPr>
          <p:nvPr>
            <p:ph type="title"/>
          </p:nvPr>
        </p:nvSpPr>
        <p:spPr>
          <a:xfrm>
            <a:off x="243417" y="158750"/>
            <a:ext cx="11110383" cy="677333"/>
          </a:xfrm>
        </p:spPr>
        <p:txBody>
          <a:bodyPr/>
          <a:lstStyle/>
          <a:p>
            <a:r>
              <a:rPr lang="en-US" dirty="0"/>
              <a:t>AIS 2026 Treatment Map</a:t>
            </a:r>
          </a:p>
        </p:txBody>
      </p:sp>
      <p:pic>
        <p:nvPicPr>
          <p:cNvPr id="6" name="Content Placeholder 5">
            <a:extLst>
              <a:ext uri="{FF2B5EF4-FFF2-40B4-BE49-F238E27FC236}">
                <a16:creationId xmlns:a16="http://schemas.microsoft.com/office/drawing/2014/main" id="{8124913C-02E0-71ED-C53A-48A6AB0AD875}"/>
              </a:ext>
            </a:extLst>
          </p:cNvPr>
          <p:cNvPicPr>
            <a:picLocks noGrp="1" noChangeAspect="1"/>
          </p:cNvPicPr>
          <p:nvPr>
            <p:ph idx="1"/>
          </p:nvPr>
        </p:nvPicPr>
        <p:blipFill>
          <a:blip r:embed="rId2"/>
          <a:stretch>
            <a:fillRect/>
          </a:stretch>
        </p:blipFill>
        <p:spPr>
          <a:xfrm>
            <a:off x="6667500" y="158750"/>
            <a:ext cx="3862917" cy="6540500"/>
          </a:xfrm>
          <a:prstGeom prst="rect">
            <a:avLst/>
          </a:prstGeom>
        </p:spPr>
      </p:pic>
    </p:spTree>
    <p:extLst>
      <p:ext uri="{BB962C8B-B14F-4D97-AF65-F5344CB8AC3E}">
        <p14:creationId xmlns:p14="http://schemas.microsoft.com/office/powerpoint/2010/main" val="4000036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A624B-4A9A-0CC1-8593-9ACA40BA237A}"/>
              </a:ext>
            </a:extLst>
          </p:cNvPr>
          <p:cNvSpPr>
            <a:spLocks noGrp="1"/>
          </p:cNvSpPr>
          <p:nvPr>
            <p:ph type="title"/>
          </p:nvPr>
        </p:nvSpPr>
        <p:spPr>
          <a:xfrm>
            <a:off x="838200" y="365126"/>
            <a:ext cx="10515600" cy="703792"/>
          </a:xfrm>
        </p:spPr>
        <p:txBody>
          <a:bodyPr/>
          <a:lstStyle/>
          <a:p>
            <a:r>
              <a:rPr lang="en-US" dirty="0"/>
              <a:t>Fireworks: new studies since 10/25</a:t>
            </a:r>
          </a:p>
        </p:txBody>
      </p:sp>
      <p:sp>
        <p:nvSpPr>
          <p:cNvPr id="3" name="Content Placeholder 2">
            <a:extLst>
              <a:ext uri="{FF2B5EF4-FFF2-40B4-BE49-F238E27FC236}">
                <a16:creationId xmlns:a16="http://schemas.microsoft.com/office/drawing/2014/main" id="{252EE6B3-15BC-6DA8-F575-278FA77FEB76}"/>
              </a:ext>
            </a:extLst>
          </p:cNvPr>
          <p:cNvSpPr>
            <a:spLocks noGrp="1"/>
          </p:cNvSpPr>
          <p:nvPr>
            <p:ph idx="1"/>
          </p:nvPr>
        </p:nvSpPr>
        <p:spPr>
          <a:xfrm>
            <a:off x="838200" y="1195917"/>
            <a:ext cx="10515600" cy="4981046"/>
          </a:xfrm>
        </p:spPr>
        <p:txBody>
          <a:bodyPr/>
          <a:lstStyle/>
          <a:p>
            <a:r>
              <a:rPr lang="en-US" dirty="0"/>
              <a:t>EPA/Penn State: deposition and drinking water levels</a:t>
            </a:r>
          </a:p>
          <a:p>
            <a:r>
              <a:rPr lang="en-US" dirty="0"/>
              <a:t>EPA/TCU: deposition study, rate of breakdown. Only perchlorate:</a:t>
            </a:r>
          </a:p>
          <a:p>
            <a:r>
              <a:rPr lang="en-US" dirty="0"/>
              <a:t>Temporary spike as seen before, rapid drop with dilution, sedimentation, anaerobic breakdown in sediment, plant uptake</a:t>
            </a:r>
          </a:p>
          <a:p>
            <a:r>
              <a:rPr lang="en-US" dirty="0"/>
              <a:t>The larger the lake, the deeper the lake the faster the levels drop</a:t>
            </a:r>
          </a:p>
          <a:p>
            <a:r>
              <a:rPr lang="en-US" dirty="0"/>
              <a:t>Watershed deposition 10X direct deposition-we aren’t on a stream/river</a:t>
            </a:r>
          </a:p>
          <a:p>
            <a:r>
              <a:rPr lang="en-US" dirty="0"/>
              <a:t>Neither study addresses human impact</a:t>
            </a:r>
          </a:p>
          <a:p>
            <a:r>
              <a:rPr lang="en-US" dirty="0"/>
              <a:t>Still no drinking water level</a:t>
            </a:r>
          </a:p>
          <a:p>
            <a:r>
              <a:rPr lang="en-US" dirty="0"/>
              <a:t>EPA still treating this as “exceptional event”= temporary spike</a:t>
            </a:r>
          </a:p>
          <a:p>
            <a:endParaRPr lang="en-US" dirty="0"/>
          </a:p>
        </p:txBody>
      </p:sp>
    </p:spTree>
    <p:extLst>
      <p:ext uri="{BB962C8B-B14F-4D97-AF65-F5344CB8AC3E}">
        <p14:creationId xmlns:p14="http://schemas.microsoft.com/office/powerpoint/2010/main" val="2396303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4AEFA-6F56-0CD0-3A80-43D1A5456792}"/>
              </a:ext>
            </a:extLst>
          </p:cNvPr>
          <p:cNvSpPr>
            <a:spLocks noGrp="1"/>
          </p:cNvSpPr>
          <p:nvPr>
            <p:ph type="title"/>
          </p:nvPr>
        </p:nvSpPr>
        <p:spPr>
          <a:xfrm>
            <a:off x="838200" y="137583"/>
            <a:ext cx="10515600" cy="804335"/>
          </a:xfrm>
        </p:spPr>
        <p:txBody>
          <a:bodyPr/>
          <a:lstStyle/>
          <a:p>
            <a:r>
              <a:rPr lang="en-US" dirty="0"/>
              <a:t>Fishery-</a:t>
            </a:r>
          </a:p>
        </p:txBody>
      </p:sp>
      <p:sp>
        <p:nvSpPr>
          <p:cNvPr id="3" name="Content Placeholder 2">
            <a:extLst>
              <a:ext uri="{FF2B5EF4-FFF2-40B4-BE49-F238E27FC236}">
                <a16:creationId xmlns:a16="http://schemas.microsoft.com/office/drawing/2014/main" id="{C589AFEF-1F04-6A31-D46B-BF97FBE9BABE}"/>
              </a:ext>
            </a:extLst>
          </p:cNvPr>
          <p:cNvSpPr>
            <a:spLocks noGrp="1"/>
          </p:cNvSpPr>
          <p:nvPr>
            <p:ph idx="1"/>
          </p:nvPr>
        </p:nvSpPr>
        <p:spPr>
          <a:xfrm>
            <a:off x="838200" y="941918"/>
            <a:ext cx="10515600" cy="5235045"/>
          </a:xfrm>
        </p:spPr>
        <p:txBody>
          <a:bodyPr>
            <a:normAutofit lnSpcReduction="10000"/>
          </a:bodyPr>
          <a:lstStyle/>
          <a:p>
            <a:r>
              <a:rPr lang="en-US" dirty="0"/>
              <a:t>Surveyed shoreline woody habitat last fall</a:t>
            </a:r>
          </a:p>
          <a:p>
            <a:r>
              <a:rPr lang="en-US" dirty="0"/>
              <a:t>Spring surveys of Fyke nets and electro-fishing</a:t>
            </a:r>
          </a:p>
          <a:p>
            <a:r>
              <a:rPr lang="en-US" dirty="0"/>
              <a:t>Results Spring 2027-another metric of lake health + land use</a:t>
            </a:r>
          </a:p>
          <a:p>
            <a:r>
              <a:rPr lang="en-US" dirty="0"/>
              <a:t>Prior we have been classified as “complex two-story”, deep cold-water lake capable of having Cisco though in decreasing numbers</a:t>
            </a:r>
          </a:p>
          <a:p>
            <a:r>
              <a:rPr lang="en-US" dirty="0"/>
              <a:t>Only 200/15,000 categorized as complex two-story in WI</a:t>
            </a:r>
          </a:p>
          <a:p>
            <a:r>
              <a:rPr lang="en-US" dirty="0"/>
              <a:t>Number of two-story lakes is decreasing as shorelines get developed, water temps warm, bottom of lakes get more anoxic</a:t>
            </a:r>
          </a:p>
          <a:p>
            <a:r>
              <a:rPr lang="en-US" dirty="0"/>
              <a:t>Species reflect land use/shoreline: if woody shoreline habitat removed➡️no perch, bass eat more terrestrially as prey fish are less, developed/armored shoreline and increased water temps➡️⬇️ cisco</a:t>
            </a:r>
          </a:p>
        </p:txBody>
      </p:sp>
    </p:spTree>
    <p:extLst>
      <p:ext uri="{BB962C8B-B14F-4D97-AF65-F5344CB8AC3E}">
        <p14:creationId xmlns:p14="http://schemas.microsoft.com/office/powerpoint/2010/main" val="2769207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9BBC603-2B3F-E345-867D-45697B3DABEB}"/>
              </a:ext>
            </a:extLst>
          </p:cNvPr>
          <p:cNvPicPr>
            <a:picLocks noGrp="1" noChangeAspect="1"/>
          </p:cNvPicPr>
          <p:nvPr>
            <p:ph idx="1"/>
          </p:nvPr>
        </p:nvPicPr>
        <p:blipFill>
          <a:blip r:embed="rId2"/>
          <a:stretch>
            <a:fillRect/>
          </a:stretch>
        </p:blipFill>
        <p:spPr>
          <a:xfrm>
            <a:off x="1947334" y="0"/>
            <a:ext cx="8992168" cy="6858000"/>
          </a:xfrm>
          <a:prstGeom prst="rect">
            <a:avLst/>
          </a:prstGeom>
        </p:spPr>
      </p:pic>
    </p:spTree>
    <p:extLst>
      <p:ext uri="{BB962C8B-B14F-4D97-AF65-F5344CB8AC3E}">
        <p14:creationId xmlns:p14="http://schemas.microsoft.com/office/powerpoint/2010/main" val="3334661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747</Words>
  <Application>Microsoft Office PowerPoint</Application>
  <PresentationFormat>Widescreen</PresentationFormat>
  <Paragraphs>65</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Aptos Display</vt:lpstr>
      <vt:lpstr>Arial</vt:lpstr>
      <vt:lpstr>Office Theme</vt:lpstr>
      <vt:lpstr>               Lake Management Committee                          August 2026 Agenda</vt:lpstr>
      <vt:lpstr>Chloride 2026- have shared with FOBL and CCC</vt:lpstr>
      <vt:lpstr>PowerPoint Presentation</vt:lpstr>
      <vt:lpstr>Wakesurfing Update</vt:lpstr>
      <vt:lpstr>AIS</vt:lpstr>
      <vt:lpstr>AIS 2026 Treatment Map</vt:lpstr>
      <vt:lpstr>Fireworks: new studies since 10/25</vt:lpstr>
      <vt:lpstr>Fishery-</vt:lpstr>
      <vt:lpstr>PowerPoint Presentation</vt:lpstr>
      <vt:lpstr>           DNR Shoreline Permit Changes:                       effective April 2026</vt:lpstr>
      <vt:lpstr>Moose Lake-chronic high water issues</vt:lpstr>
      <vt:lpstr>Was there historically a connection?</vt:lpstr>
      <vt:lpstr>Watershed: </vt:lpstr>
      <vt:lpstr>But ground water flow flows east to west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Wheeler</dc:creator>
  <cp:lastModifiedBy>Police Clerk</cp:lastModifiedBy>
  <cp:revision>12</cp:revision>
  <dcterms:created xsi:type="dcterms:W3CDTF">2026-05-25T04:09:49Z</dcterms:created>
  <dcterms:modified xsi:type="dcterms:W3CDTF">2026-08-20T17:04:21Z</dcterms:modified>
</cp:coreProperties>
</file>